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5" r:id="rId15"/>
    <p:sldId id="276" r:id="rId16"/>
    <p:sldId id="274" r:id="rId17"/>
    <p:sldId id="271" r:id="rId18"/>
    <p:sldId id="272" r:id="rId19"/>
    <p:sldId id="277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6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0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3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forleft%201-23\\7\subject_holdright_94,117,148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40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5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6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7"/>
            </p:custDataLst>
          </p:nvPr>
        </p:nvSpPr>
        <p:spPr>
          <a:xfrm>
            <a:off x="706903" y="2322830"/>
            <a:ext cx="4825365" cy="221234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85782" y="3941475"/>
            <a:ext cx="4572036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85782" y="2564795"/>
            <a:ext cx="4572036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0198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256020"/>
            <a:ext cx="720090" cy="60198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256020"/>
            <a:ext cx="720090" cy="6019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480" y="5504180"/>
            <a:ext cx="1619885" cy="135382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504180"/>
            <a:ext cx="1619885" cy="13538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811880" y="2627255"/>
            <a:ext cx="5438775" cy="71437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811880" y="3458470"/>
            <a:ext cx="5438775" cy="106743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256246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01754"/>
            <a:chOff x="0" y="0"/>
            <a:chExt cx="12192000" cy="601754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email"/>
            <a:stretch>
              <a:fillRect/>
            </a:stretch>
          </p:blipFill>
          <p:spPr>
            <a:xfrm>
              <a:off x="0" y="0"/>
              <a:ext cx="720090" cy="601754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email"/>
            <a:stretch>
              <a:fillRect/>
            </a:stretch>
          </p:blipFill>
          <p:spPr>
            <a:xfrm>
              <a:off x="11471910" y="0"/>
              <a:ext cx="720090" cy="601754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44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5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6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7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0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0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Deep Domain Adaptation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42620" y="1383030"/>
            <a:ext cx="4081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Discrepancy-based Method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Adversarial-based Method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Minimax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7100" y="1329055"/>
            <a:ext cx="4162425" cy="847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MADA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83790" y="1080135"/>
            <a:ext cx="6724015" cy="46977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00620" y="5975350"/>
            <a:ext cx="4418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Zhongyi Pei, Zhangjie Cao, Mingsheng Long, and Jianmin Wang. Multi-adversarial domain adaptation. In AAAI Conference on Artificial Intelligence, 2018.</a:t>
            </a:r>
            <a:endParaRPr lang="zh-CN" altLang="en-US" sz="1200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785" y="1002030"/>
            <a:ext cx="6436360" cy="3846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455" y="1485900"/>
            <a:ext cx="4324350" cy="1257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75" y="3497580"/>
            <a:ext cx="3019425" cy="952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MCD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61895" y="1112520"/>
            <a:ext cx="5892800" cy="4108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6495" y="5525770"/>
            <a:ext cx="5396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Kuniaki Saito, Kohei Watanabe, Yoshitaka Ushiku, and Tatsuya Harada. 2018.</a:t>
            </a:r>
            <a:endParaRPr lang="zh-CN" altLang="en-US" sz="1200"/>
          </a:p>
          <a:p>
            <a:r>
              <a:rPr lang="zh-CN" altLang="en-US" sz="1200"/>
              <a:t>Maximum classifier discrepancy for unsupervised domain adaptation. In IEEE</a:t>
            </a:r>
            <a:endParaRPr lang="zh-CN" altLang="en-US" sz="1200"/>
          </a:p>
          <a:p>
            <a:r>
              <a:rPr lang="zh-CN" altLang="en-US" sz="1200"/>
              <a:t>Conf. on Comput. Vis. and Pattern Recognition (CVPR). 3723–3732.</a:t>
            </a:r>
            <a:endParaRPr lang="zh-CN" altLang="en-US" sz="1200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890" y="443230"/>
            <a:ext cx="8042275" cy="3399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65" y="2442845"/>
            <a:ext cx="3615055" cy="4178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" y="3918585"/>
            <a:ext cx="1736725" cy="411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" y="4330065"/>
            <a:ext cx="4146550" cy="573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" y="4903470"/>
            <a:ext cx="3639185" cy="8610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265" y="5764530"/>
            <a:ext cx="1676400" cy="5143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fine-grained alignment</a:t>
            </a:r>
            <a:endParaRPr lang="en-US" altLang="zh-CN"/>
          </a:p>
          <a:p>
            <a:r>
              <a:rPr lang="en-US" altLang="zh-CN"/>
              <a:t>decision boundary</a:t>
            </a:r>
            <a:endParaRPr lang="en-US" altLang="zh-CN"/>
          </a:p>
          <a:p>
            <a:r>
              <a:rPr lang="en-US" altLang="zh-CN"/>
              <a:t>domain-specific feature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Datasets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Digits</a:t>
            </a:r>
            <a:endParaRPr lang="en-US" altLang="zh-CN"/>
          </a:p>
          <a:p>
            <a:r>
              <a:rPr lang="en-US" altLang="zh-CN"/>
              <a:t>Office-31</a:t>
            </a:r>
            <a:endParaRPr lang="en-US" altLang="zh-CN"/>
          </a:p>
          <a:p>
            <a:r>
              <a:rPr lang="en-US" altLang="zh-CN"/>
              <a:t>Office-Home</a:t>
            </a:r>
            <a:endParaRPr lang="en-US" altLang="zh-CN"/>
          </a:p>
          <a:p>
            <a:r>
              <a:rPr lang="en-US" altLang="zh-CN"/>
              <a:t>ImageCLEF</a:t>
            </a:r>
            <a:endParaRPr lang="en-US" altLang="zh-CN"/>
          </a:p>
          <a:p>
            <a:r>
              <a:rPr lang="en-US" altLang="zh-CN"/>
              <a:t>VisDA-2017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" y="3391535"/>
            <a:ext cx="11182350" cy="2305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965" y="212090"/>
            <a:ext cx="10092055" cy="2921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3133725"/>
            <a:ext cx="8948420" cy="37096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t>会议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CVPR,AAAI,NIPS,ICCV,IJCAI,ICML,ECCV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52545" y="1607820"/>
            <a:ext cx="4486275" cy="4076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AlexNet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4725" y="1823720"/>
            <a:ext cx="6905625" cy="32099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ResNet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0710" y="1083945"/>
            <a:ext cx="7972425" cy="350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4925060"/>
            <a:ext cx="6524625" cy="1419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5020" y="1841500"/>
            <a:ext cx="10601325" cy="36099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Discrepancy-based Methods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6355" y="970280"/>
            <a:ext cx="4732655" cy="5388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3307715"/>
            <a:ext cx="4276725" cy="714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53175" y="5317490"/>
            <a:ext cx="5223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[Tzeng et al., 2014] Tzeng, E., Hoffman, J., Zhang, N., et al. (2014). Deep domain confusion: Maximizing for domain invariance. arXiv preprint arXiv:1412.3474.</a:t>
            </a:r>
            <a:endParaRPr lang="zh-CN" altLang="en-US" sz="12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4515" y="270510"/>
            <a:ext cx="8849360" cy="3092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5" y="3362960"/>
            <a:ext cx="3977640" cy="923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" y="4220845"/>
            <a:ext cx="8783955" cy="20218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60540" y="6113145"/>
            <a:ext cx="5154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[Long et al., 2015a] Long, M., Cao, Y., Wang, J., and Jordan, M. (2015a). Learning transferable features with deep adaptation networks. In ICML, pages 97–105.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基于深度网络进行迁移学习，其核心在于，找到网络需要进行自适应的层，并且对这些层加上自适应的损失度量</a:t>
            </a:r>
            <a:r>
              <a:rPr lang="en-US" altLang="zh-CN"/>
              <a:t>(MMD,CMD,CORAL</a:t>
            </a:r>
            <a:r>
              <a:t>等</a:t>
            </a:r>
            <a:r>
              <a:rPr lang="en-US" altLang="zh-CN"/>
              <a:t>)</a:t>
            </a:r>
            <a:r>
              <a:rPr lang="zh-CN" altLang="en-US"/>
              <a:t>。越来越多的研究者开始使用深度网络进行迁移学习。在这其中，几乎绝大多数方法都采用了卷积神经网络，在已训练好的模型 (如 AlexNet、Inception、GoogLeNet、Res</a:t>
            </a:r>
            <a:r>
              <a:rPr lang="en-US" altLang="zh-CN"/>
              <a:t>N</a:t>
            </a:r>
            <a:r>
              <a:rPr lang="zh-CN" altLang="en-US"/>
              <a:t>et 等) 上进行迁移。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Adversarial-based Methods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GAN 受到自博弈论中的二人零和博弈 (two-player game) 思想的启发而提出。它一共包括两个部分：一部分为生成网络 (Generative Network)，此部分负责生成尽可能地以假乱真的样本，这部分被成为生成器 (Generator)；另一部分为判别网络 (Discriminative Network)，此部分负责判断样本是真实的，还是由生成器生成的，这部分被成为判别器 (Discriminator)。生成器和判别器的互相博弈，就完成了对抗训练。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GAN 的目标很明确：生成训练样本。这似乎与迁移学习的大目标有些许出入。然而，由于在迁移学习中，天然地存在一个源领域，一个目标领域，因此，我们可以免去生成样本的过程，而直接将其中一个领域的数据 (通常是目标域) 当作是生成的样本。此时，生成器的职能发生变化，不再生成新样本，而是扮演了特征提取的功能：不断学习领域数据的特征，使得判别器无法对两个领域进行分辨。这样，原来的生成器也可以称为特征提取器 (FeatureExtractor)。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" y="4486275"/>
            <a:ext cx="10563225" cy="1638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RevGrad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3910" y="952500"/>
            <a:ext cx="8163560" cy="4156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" y="5179695"/>
            <a:ext cx="3644900" cy="1557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15" y="5388610"/>
            <a:ext cx="3723005" cy="1348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25815" y="5984240"/>
            <a:ext cx="3589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Ganin, Y., and Lempitsky, V. 2015. Unsupervised domain adaptationby backpropagation. In ICML.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5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56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THUMBS_INDEX" val="1、4、7、9、12、15、19、24、25、26、29、33、37、40、41、4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56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4456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WPS主题色">
      <a:dk1>
        <a:srgbClr val="000000"/>
      </a:dk1>
      <a:lt1>
        <a:srgbClr val="FFFFFF"/>
      </a:lt1>
      <a:dk2>
        <a:srgbClr val="ECEDEF"/>
      </a:dk2>
      <a:lt2>
        <a:srgbClr val="FCFCFD"/>
      </a:lt2>
      <a:accent1>
        <a:srgbClr val="5E7593"/>
      </a:accent1>
      <a:accent2>
        <a:srgbClr val="4C7983"/>
      </a:accent2>
      <a:accent3>
        <a:srgbClr val="527968"/>
      </a:accent3>
      <a:accent4>
        <a:srgbClr val="697253"/>
      </a:accent4>
      <a:accent5>
        <a:srgbClr val="846850"/>
      </a:accent5>
      <a:accent6>
        <a:srgbClr val="93615D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1699</Words>
  <Application>WPS 演示</Application>
  <PresentationFormat>宽屏</PresentationFormat>
  <Paragraphs>56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Arial Unicode MS</vt:lpstr>
      <vt:lpstr>Calibri</vt:lpstr>
      <vt:lpstr>微软雅黑</vt:lpstr>
      <vt:lpstr>汉仪旗黑-85S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ZHQ</dc:creator>
  <cp:lastModifiedBy>for(;;);</cp:lastModifiedBy>
  <cp:revision>10</cp:revision>
  <dcterms:created xsi:type="dcterms:W3CDTF">2020-10-23T02:27:00Z</dcterms:created>
  <dcterms:modified xsi:type="dcterms:W3CDTF">2020-10-26T07:53:30Z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